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2"/>
  </p:notesMasterIdLst>
  <p:sldIdLst>
    <p:sldId id="315" r:id="rId4"/>
    <p:sldId id="310" r:id="rId5"/>
    <p:sldId id="321" r:id="rId6"/>
    <p:sldId id="348" r:id="rId7"/>
    <p:sldId id="331" r:id="rId8"/>
    <p:sldId id="322" r:id="rId9"/>
    <p:sldId id="323" r:id="rId10"/>
    <p:sldId id="334" r:id="rId11"/>
    <p:sldId id="332" r:id="rId13"/>
    <p:sldId id="333" r:id="rId14"/>
    <p:sldId id="327" r:id="rId15"/>
    <p:sldId id="343" r:id="rId16"/>
    <p:sldId id="338" r:id="rId17"/>
    <p:sldId id="349" r:id="rId18"/>
    <p:sldId id="340" r:id="rId19"/>
    <p:sldId id="350" r:id="rId20"/>
    <p:sldId id="314" r:id="rId21"/>
    <p:sldId id="339" r:id="rId22"/>
    <p:sldId id="342" r:id="rId23"/>
    <p:sldId id="337" r:id="rId24"/>
    <p:sldId id="351" r:id="rId25"/>
    <p:sldId id="344" r:id="rId26"/>
    <p:sldId id="312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3333CC"/>
    <a:srgbClr val="D60093"/>
    <a:srgbClr val="00FF00"/>
    <a:srgbClr val="FF3399"/>
    <a:srgbClr val="00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8" autoAdjust="0"/>
    <p:restoredTop sz="94660"/>
  </p:normalViewPr>
  <p:slideViewPr>
    <p:cSldViewPr>
      <p:cViewPr varScale="1">
        <p:scale>
          <a:sx n="108" d="100"/>
          <a:sy n="108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EF6D8-D0E2-454B-9229-F4601CB81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1384B-0137-42BF-A1CC-0B56F8A038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384B-0137-42BF-A1CC-0B56F8A03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7FCB-A33B-4776-AFA7-D8D7AA96DCB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B072-4E74-437F-B1E1-C034A13BDC6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5CCD-0E09-44D3-A778-94C77250E3E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DCB4-94E1-45E8-8F9B-9CBC1A1319B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3B48-C103-42C1-BE69-A8A50D36F25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163" y="0"/>
            <a:ext cx="91741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370388"/>
            <a:ext cx="5408612" cy="10795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2772" name="Rectangle 3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6250" y="5449888"/>
            <a:ext cx="5400675" cy="6000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r>
              <a:rPr lang="zh-CN" altLang="en-US"/>
              <a:t>单击添加署名或公司信息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2A3E7FE3-73D3-4C34-BE96-76CA2D52628A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345E02AA-E4B4-44B9-A44C-0626B88B88A7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27487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27488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979F6C1C-9099-4F83-A949-810741519BE4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35E53B45-1095-402F-9ECD-A51A7F26B78E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F24985EA-42B6-4EC6-892C-89C429848D2F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2AEA-6A50-4829-8B4C-68A5366451A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E05F5B70-3284-4D8B-BEDA-424A12C691BF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FDE5D6E4-00C6-4A5F-94BC-7A9BFDEBE580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C6434688-66A6-4B11-BF12-EA7A28AAAE8F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35A9C049-3586-4811-843E-219C8C77C18D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185863"/>
            <a:ext cx="2051050" cy="4694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185863"/>
            <a:ext cx="6003925" cy="4694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E02F4CCD-5428-47BB-A2F1-0C0C9EB69A2F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E383-FF43-4E21-B081-B581692A22C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BBB8-5514-4E02-8A56-27265007D3D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11B8-CA12-4673-A1A2-ADEE9A4CEE6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EA21-FD19-4F5F-9B37-B31E300AF17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855E-5F61-4BD0-8659-B66FA1DBCA1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1067-26CC-4DB5-81AA-C71E9119282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D202C-7F6C-4831-9A67-9243CB0108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83EF-C7B0-4851-A6C8-401BC1C2BD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866DB1-9B65-473D-841E-BB8958A32EA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-20638"/>
            <a:ext cx="918051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A41D3E0C-8BBD-4FF7-8B00-CD901CEF7F37}" type="slidenum">
              <a:rPr lang="zh-CN" altLang="en-US"/>
            </a:fld>
            <a:endParaRPr lang="en-US"/>
          </a:p>
        </p:txBody>
      </p:sp>
      <p:sp>
        <p:nvSpPr>
          <p:cNvPr id="2053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1185863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3.GIF"/><Relationship Id="rId1" Type="http://schemas.openxmlformats.org/officeDocument/2006/relationships/hyperlink" Target="5.sw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microsoft.com/office/2007/relationships/media" Target="file:///I:\&#23454;&#39564;&#23567;&#23398;\&#19977;&#24180;&#32423;&#19978;&#20876;&#33521;&#35821;PPT\module2\unit2%20what's%20your%20name\2-3.mp3" TargetMode="External"/><Relationship Id="rId2" Type="http://schemas.openxmlformats.org/officeDocument/2006/relationships/audio" Target="file:///I:\&#23454;&#39564;&#23567;&#23398;\&#19977;&#24180;&#32423;&#19978;&#20876;&#33521;&#35821;PPT\module2\unit2%20what's%20your%20name\2-3.mp3" TargetMode="Externa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microsoft.com/office/2007/relationships/media" Target="file:///I:\&#23454;&#39564;&#23567;&#23398;\&#19977;&#24180;&#32423;&#19978;&#20876;&#33521;&#35821;PPT\module2\unit2%20what's%20your%20name\2-4&#65288;2&#65289;.mp3" TargetMode="External"/><Relationship Id="rId1" Type="http://schemas.openxmlformats.org/officeDocument/2006/relationships/audio" Target="file:///I:\&#23454;&#39564;&#23567;&#23398;\&#19977;&#24180;&#32423;&#19978;&#20876;&#33521;&#35821;PPT\module2\unit2%20what's%20your%20name\2-4&#65288;2&#65289;.mp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8.png"/><Relationship Id="rId3" Type="http://schemas.microsoft.com/office/2007/relationships/media" Target="file:///C:\Documents%20and%20Settings\guokun\&#26700;&#38754;\2-1.mp3" TargetMode="External"/><Relationship Id="rId2" Type="http://schemas.openxmlformats.org/officeDocument/2006/relationships/audio" Target="file:///C:\Documents%20and%20Settings\guokun\&#26700;&#38754;\2-1.mp3" TargetMode="Externa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7" Type="http://schemas.openxmlformats.org/officeDocument/2006/relationships/audio" Target="../media/audio2.wav"/><Relationship Id="rId6" Type="http://schemas.openxmlformats.org/officeDocument/2006/relationships/image" Target="../media/image13.GIF"/><Relationship Id="rId5" Type="http://schemas.openxmlformats.org/officeDocument/2006/relationships/hyperlink" Target="5.swf" TargetMode="Externa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7" Type="http://schemas.openxmlformats.org/officeDocument/2006/relationships/audio" Target="../media/audio2.wav"/><Relationship Id="rId6" Type="http://schemas.openxmlformats.org/officeDocument/2006/relationships/image" Target="../media/image13.GIF"/><Relationship Id="rId5" Type="http://schemas.openxmlformats.org/officeDocument/2006/relationships/hyperlink" Target="5.swf" TargetMode="Externa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5.png"/><Relationship Id="rId3" Type="http://schemas.microsoft.com/office/2007/relationships/media" Target="file:///C:\Documents%20and%20Settings\guokun\&#26700;&#38754;\2-2.mp3" TargetMode="External"/><Relationship Id="rId2" Type="http://schemas.openxmlformats.org/officeDocument/2006/relationships/audio" Target="file:///C:\Documents%20and%20Settings\guokun\&#26700;&#38754;\2-2.mp3" TargetMode="Externa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17.jpeg"/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4" y="1061016"/>
            <a:ext cx="7708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Module2   unit </a:t>
            </a:r>
            <a:r>
              <a:rPr lang="en-US" altLang="zh-CN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zh-CN" sz="48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4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3279" y="2320925"/>
            <a:ext cx="7966075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What</a:t>
            </a:r>
            <a:r>
              <a:rPr lang="en-US" altLang="zh-CN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’</a:t>
            </a:r>
            <a:r>
              <a:rPr lang="en-US" altLang="zh-CN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 your name?</a:t>
            </a:r>
            <a:endParaRPr lang="en-US" altLang="zh-CN" sz="6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69" name="Picture 29" descr="7412430_082103140129_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68538" y="4724400"/>
            <a:ext cx="10414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457200" y="4762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/>
              <a:t>追太阳：通过太阳运动区分出</a:t>
            </a:r>
            <a:endParaRPr lang="zh-CN" altLang="en-US" sz="3200"/>
          </a:p>
          <a:p>
            <a:pPr marL="342900" indent="-342900">
              <a:spcBef>
                <a:spcPct val="20000"/>
              </a:spcBef>
            </a:pPr>
            <a:r>
              <a:rPr lang="en-US" altLang="zh-CN" sz="3200"/>
              <a:t>               morning (</a:t>
            </a:r>
            <a:r>
              <a:rPr lang="zh-CN" altLang="en-US" sz="3200"/>
              <a:t>早上</a:t>
            </a:r>
            <a:r>
              <a:rPr lang="en-US" altLang="zh-CN" sz="3200"/>
              <a:t>) </a:t>
            </a:r>
            <a:r>
              <a:rPr lang="zh-CN" altLang="en-US" sz="3200"/>
              <a:t>和</a:t>
            </a:r>
            <a:r>
              <a:rPr lang="en-US" altLang="zh-CN" sz="3200"/>
              <a:t>afternoon</a:t>
            </a:r>
            <a:r>
              <a:rPr lang="zh-CN" altLang="en-US" sz="3200"/>
              <a:t>（下午）</a:t>
            </a:r>
            <a:endParaRPr lang="zh-CN" altLang="en-US" sz="3200"/>
          </a:p>
        </p:txBody>
      </p:sp>
      <p:sp>
        <p:nvSpPr>
          <p:cNvPr id="14340" name="Freeform 32"/>
          <p:cNvSpPr/>
          <p:nvPr/>
        </p:nvSpPr>
        <p:spPr bwMode="auto">
          <a:xfrm rot="-176946">
            <a:off x="3495675" y="2692400"/>
            <a:ext cx="2232025" cy="3024188"/>
          </a:xfrm>
          <a:custGeom>
            <a:avLst/>
            <a:gdLst>
              <a:gd name="T0" fmla="*/ 0 w 907"/>
              <a:gd name="T1" fmla="*/ 2147483647 h 1377"/>
              <a:gd name="T2" fmla="*/ 2147483647 w 907"/>
              <a:gd name="T3" fmla="*/ 2147483647 h 1377"/>
              <a:gd name="T4" fmla="*/ 2147483647 w 907"/>
              <a:gd name="T5" fmla="*/ 2147483647 h 1377"/>
              <a:gd name="T6" fmla="*/ 2147483647 w 907"/>
              <a:gd name="T7" fmla="*/ 2147483647 h 1377"/>
              <a:gd name="T8" fmla="*/ 2147483647 w 907"/>
              <a:gd name="T9" fmla="*/ 2147483647 h 1377"/>
              <a:gd name="T10" fmla="*/ 2147483647 w 907"/>
              <a:gd name="T11" fmla="*/ 2147483647 h 1377"/>
              <a:gd name="T12" fmla="*/ 2147483647 w 907"/>
              <a:gd name="T13" fmla="*/ 2147483647 h 13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7"/>
              <a:gd name="T22" fmla="*/ 0 h 1377"/>
              <a:gd name="T23" fmla="*/ 907 w 907"/>
              <a:gd name="T24" fmla="*/ 1377 h 13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7" h="1377">
                <a:moveTo>
                  <a:pt x="0" y="1279"/>
                </a:moveTo>
                <a:cubicBezTo>
                  <a:pt x="64" y="938"/>
                  <a:pt x="129" y="598"/>
                  <a:pt x="182" y="598"/>
                </a:cubicBezTo>
                <a:cubicBezTo>
                  <a:pt x="235" y="598"/>
                  <a:pt x="273" y="1377"/>
                  <a:pt x="318" y="1279"/>
                </a:cubicBezTo>
                <a:cubicBezTo>
                  <a:pt x="363" y="1181"/>
                  <a:pt x="409" y="16"/>
                  <a:pt x="454" y="8"/>
                </a:cubicBezTo>
                <a:cubicBezTo>
                  <a:pt x="499" y="0"/>
                  <a:pt x="552" y="1104"/>
                  <a:pt x="590" y="1233"/>
                </a:cubicBezTo>
                <a:cubicBezTo>
                  <a:pt x="628" y="1362"/>
                  <a:pt x="628" y="765"/>
                  <a:pt x="681" y="780"/>
                </a:cubicBezTo>
                <a:cubicBezTo>
                  <a:pt x="734" y="795"/>
                  <a:pt x="869" y="1233"/>
                  <a:pt x="907" y="1324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1" name="Text Box 33"/>
          <p:cNvSpPr txBox="1">
            <a:spLocks noChangeArrowheads="1"/>
          </p:cNvSpPr>
          <p:nvPr/>
        </p:nvSpPr>
        <p:spPr bwMode="auto">
          <a:xfrm>
            <a:off x="0" y="3716338"/>
            <a:ext cx="3492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morning</a:t>
            </a:r>
            <a:r>
              <a:rPr lang="en-US" altLang="zh-CN" sz="3200" b="1">
                <a:latin typeface="Times New Roman" panose="02020603050405020304" pitchFamily="18" charset="0"/>
              </a:rPr>
              <a:t> (</a:t>
            </a:r>
            <a:r>
              <a:rPr lang="zh-CN" altLang="en-US" sz="3200" b="1">
                <a:latin typeface="Times New Roman" panose="02020603050405020304" pitchFamily="18" charset="0"/>
              </a:rPr>
              <a:t>早上</a:t>
            </a:r>
            <a:r>
              <a:rPr lang="en-US" altLang="zh-CN" sz="3200" b="1">
                <a:latin typeface="Times New Roman" panose="02020603050405020304" pitchFamily="18" charset="0"/>
              </a:rPr>
              <a:t>)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3798" name="Text Box 34"/>
          <p:cNvSpPr txBox="1">
            <a:spLocks noChangeArrowheads="1"/>
          </p:cNvSpPr>
          <p:nvPr/>
        </p:nvSpPr>
        <p:spPr bwMode="auto">
          <a:xfrm>
            <a:off x="5472113" y="3213100"/>
            <a:ext cx="367188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afternoon</a:t>
            </a:r>
            <a:r>
              <a:rPr lang="zh-CN" altLang="en-US" sz="3200" b="1">
                <a:latin typeface="Times New Roman" panose="02020603050405020304" pitchFamily="18" charset="0"/>
              </a:rPr>
              <a:t>（下午）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0.02105 C -0.08854 -0.06338 -0.08854 -0.14735 -0.07048 -0.20541 C -0.05225 -0.2637 -0.01545 -0.29586 0.02171 -0.3275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7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1 -0.32755 C 0.10087 -0.3833 0.18039 -0.43881 0.22518 -0.45662 C 0.2698 -0.47444 0.27848 -0.43835 0.28941 -0.4348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7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11188" y="2133600"/>
            <a:ext cx="6553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A: What’s your name?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r>
              <a:rPr lang="zh-CN" altLang="en-US" sz="3600" b="1" dirty="0">
                <a:solidFill>
                  <a:srgbClr val="0000FF"/>
                </a:solidFill>
              </a:rPr>
              <a:t>     你叫什么名字？</a:t>
            </a:r>
            <a:endParaRPr lang="zh-CN" altLang="en-US" sz="3600" b="1" dirty="0">
              <a:solidFill>
                <a:srgbClr val="0000FF"/>
              </a:solidFill>
            </a:endParaRPr>
          </a:p>
          <a:p>
            <a:r>
              <a:rPr lang="en-US" altLang="zh-CN" sz="3600" b="1" dirty="0">
                <a:solidFill>
                  <a:srgbClr val="0000FF"/>
                </a:solidFill>
              </a:rPr>
              <a:t>B: I’m….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r>
              <a:rPr lang="en-US" altLang="zh-CN" sz="3600" b="1" dirty="0">
                <a:solidFill>
                  <a:srgbClr val="0000FF"/>
                </a:solidFill>
              </a:rPr>
              <a:t>     </a:t>
            </a:r>
            <a:r>
              <a:rPr lang="zh-CN" altLang="en-US" sz="3600" b="1" dirty="0">
                <a:solidFill>
                  <a:srgbClr val="0000FF"/>
                </a:solidFill>
              </a:rPr>
              <a:t>我叫</a:t>
            </a:r>
            <a:r>
              <a:rPr lang="en-US" altLang="zh-CN" sz="3600" b="1" dirty="0">
                <a:solidFill>
                  <a:srgbClr val="0000FF"/>
                </a:solidFill>
              </a:rPr>
              <a:t>…</a:t>
            </a:r>
            <a:r>
              <a:rPr lang="zh-CN" altLang="en-US" sz="3600" b="1" dirty="0">
                <a:solidFill>
                  <a:srgbClr val="0000FF"/>
                </a:solidFill>
              </a:rPr>
              <a:t>。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r>
              <a:rPr lang="en-US" altLang="zh-CN" sz="3600" b="1" dirty="0">
                <a:solidFill>
                  <a:srgbClr val="FF0000"/>
                </a:solidFill>
              </a:rPr>
              <a:t>     My name is ____.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r>
              <a:rPr lang="zh-CN" altLang="en-US" sz="3600" b="1" dirty="0">
                <a:solidFill>
                  <a:srgbClr val="FF0000"/>
                </a:solidFill>
              </a:rPr>
              <a:t>     我的名字是</a:t>
            </a:r>
            <a:r>
              <a:rPr lang="en-US" altLang="zh-CN" sz="3600" b="1" dirty="0">
                <a:solidFill>
                  <a:srgbClr val="FF0000"/>
                </a:solidFill>
              </a:rPr>
              <a:t>____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55576" y="1197397"/>
            <a:ext cx="5688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b="1" dirty="0"/>
              <a:t>询问别人的名字：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6"/>
          <p:cNvSpPr txBox="1">
            <a:spLocks noChangeArrowheads="1"/>
          </p:cNvSpPr>
          <p:nvPr/>
        </p:nvSpPr>
        <p:spPr bwMode="auto">
          <a:xfrm>
            <a:off x="5416550" y="23288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16387" name="Picture 38" descr="m3">
            <a:hlinkClick r:id="rId1" action="ppaction://hlinkfil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5263" y="5229225"/>
            <a:ext cx="13287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1258888" y="2276475"/>
            <a:ext cx="85328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i="1" dirty="0"/>
              <a:t>2.</a:t>
            </a:r>
            <a:r>
              <a:rPr lang="zh-CN" altLang="en-US" sz="4400" b="1" i="1" dirty="0"/>
              <a:t>礼貌用语：</a:t>
            </a:r>
            <a:r>
              <a:rPr lang="zh-CN" altLang="en-US" sz="4400" i="1" dirty="0"/>
              <a:t> </a:t>
            </a:r>
            <a:endParaRPr lang="zh-CN" altLang="en-US" sz="4400" i="1" dirty="0"/>
          </a:p>
          <a:p>
            <a:pPr eaLnBrk="1" hangingPunct="1"/>
            <a:r>
              <a:rPr lang="en-US" altLang="zh-CN" sz="4400" i="1" u="sng" dirty="0">
                <a:solidFill>
                  <a:srgbClr val="0000FF"/>
                </a:solidFill>
              </a:rPr>
              <a:t>Please “</a:t>
            </a:r>
            <a:r>
              <a:rPr lang="zh-CN" altLang="en-US" sz="4400" i="1" u="sng" dirty="0">
                <a:solidFill>
                  <a:srgbClr val="0000FF"/>
                </a:solidFill>
              </a:rPr>
              <a:t>请”</a:t>
            </a:r>
            <a:endParaRPr lang="en-US" altLang="zh-CN" sz="4400" i="1" u="sng" dirty="0">
              <a:solidFill>
                <a:srgbClr val="0000FF"/>
              </a:solidFill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81987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今天，你学到了什么知识呢？</a:t>
            </a:r>
            <a:endParaRPr lang="zh-CN" altLang="en-US" sz="44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187450" y="908050"/>
            <a:ext cx="6769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/>
              <a:t>1</a:t>
            </a:r>
            <a:r>
              <a:rPr lang="en-US" altLang="zh-CN" sz="4000" b="1" dirty="0">
                <a:solidFill>
                  <a:srgbClr val="0000FF"/>
                </a:solidFill>
              </a:rPr>
              <a:t>.</a:t>
            </a:r>
            <a:r>
              <a:rPr lang="en-US" altLang="zh-CN" sz="4000" dirty="0">
                <a:solidFill>
                  <a:srgbClr val="0000FF"/>
                </a:solidFill>
              </a:rPr>
              <a:t>Good morning</a:t>
            </a:r>
            <a:r>
              <a:rPr lang="en-US" altLang="zh-CN" sz="4000" dirty="0"/>
              <a:t>   </a:t>
            </a:r>
            <a:r>
              <a:rPr lang="zh-CN" altLang="en-US" sz="4000" dirty="0"/>
              <a:t>早上好</a:t>
            </a:r>
            <a:endParaRPr lang="zh-CN" altLang="en-US" sz="4000" dirty="0"/>
          </a:p>
          <a:p>
            <a:r>
              <a:rPr lang="zh-CN" altLang="en-US" sz="4000" dirty="0"/>
              <a:t>   </a:t>
            </a:r>
            <a:r>
              <a:rPr lang="en-US" altLang="zh-CN" sz="4000" dirty="0">
                <a:solidFill>
                  <a:srgbClr val="0000FF"/>
                </a:solidFill>
              </a:rPr>
              <a:t>Good </a:t>
            </a:r>
            <a:r>
              <a:rPr lang="en-US" altLang="zh-CN" sz="4000" u="sng" dirty="0">
                <a:solidFill>
                  <a:srgbClr val="0000FF"/>
                </a:solidFill>
              </a:rPr>
              <a:t>afternoon</a:t>
            </a:r>
            <a:r>
              <a:rPr lang="en-US" altLang="zh-CN" sz="4000" dirty="0"/>
              <a:t>   </a:t>
            </a:r>
            <a:r>
              <a:rPr lang="zh-CN" altLang="en-US" sz="4000" dirty="0"/>
              <a:t>下午好</a:t>
            </a:r>
            <a:endParaRPr lang="zh-CN" altLang="en-US" sz="4000" dirty="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331913" y="3860800"/>
            <a:ext cx="6985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 dirty="0"/>
              <a:t>3.</a:t>
            </a:r>
            <a:r>
              <a:rPr lang="zh-CN" altLang="en-US" sz="4400" b="1" dirty="0"/>
              <a:t>怎么询问他人的名字：</a:t>
            </a:r>
            <a:endParaRPr lang="zh-CN" altLang="en-US" sz="4400" b="1" dirty="0"/>
          </a:p>
          <a:p>
            <a:r>
              <a:rPr lang="en-US" altLang="zh-CN" sz="3200" b="1" i="1" dirty="0"/>
              <a:t>①</a:t>
            </a:r>
            <a:r>
              <a:rPr lang="en-US" altLang="zh-CN" sz="4400" i="1" dirty="0">
                <a:solidFill>
                  <a:srgbClr val="0000FF"/>
                </a:solidFill>
              </a:rPr>
              <a:t>your  name</a:t>
            </a:r>
            <a:r>
              <a:rPr lang="zh-CN" altLang="en-US" sz="4400" i="1" dirty="0">
                <a:solidFill>
                  <a:srgbClr val="0000FF"/>
                </a:solidFill>
              </a:rPr>
              <a:t>，</a:t>
            </a:r>
            <a:r>
              <a:rPr lang="en-US" altLang="zh-CN" sz="4400" i="1" dirty="0">
                <a:solidFill>
                  <a:srgbClr val="0000FF"/>
                </a:solidFill>
              </a:rPr>
              <a:t>please </a:t>
            </a:r>
            <a:endParaRPr lang="en-US" altLang="zh-CN" sz="4400" i="1" dirty="0">
              <a:solidFill>
                <a:srgbClr val="0000FF"/>
              </a:solidFill>
            </a:endParaRPr>
          </a:p>
          <a:p>
            <a:r>
              <a:rPr lang="en-US" altLang="zh-CN" sz="3200" b="1" i="1" u="sng" dirty="0"/>
              <a:t>②</a:t>
            </a:r>
            <a:r>
              <a:rPr lang="en-US" altLang="zh-CN" sz="4400" i="1" u="sng" dirty="0">
                <a:solidFill>
                  <a:srgbClr val="0000FF"/>
                </a:solidFill>
              </a:rPr>
              <a:t>---What’s your name?</a:t>
            </a:r>
            <a:endParaRPr lang="en-US" altLang="zh-CN" sz="4400" i="1" u="sng" dirty="0">
              <a:solidFill>
                <a:srgbClr val="0000FF"/>
              </a:solidFill>
            </a:endParaRPr>
          </a:p>
          <a:p>
            <a:r>
              <a:rPr lang="en-US" altLang="zh-CN" sz="4400" i="1" u="sng" dirty="0">
                <a:solidFill>
                  <a:srgbClr val="0000FF"/>
                </a:solidFill>
              </a:rPr>
              <a:t>  ---I’m ____.</a:t>
            </a:r>
            <a:endParaRPr lang="en-US" altLang="zh-CN" sz="4400" i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4" grpId="0"/>
      <p:bldP spid="48134" grpId="0"/>
      <p:bldP spid="481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110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6988"/>
            <a:ext cx="91805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 rot="275177">
            <a:off x="2195513" y="333375"/>
            <a:ext cx="4537075" cy="1349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0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Narrow"/>
              </a:rPr>
              <a:t>Homework</a:t>
            </a:r>
            <a:endParaRPr lang="zh-CN" altLang="en-US" sz="40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Narrow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827088" y="4076700"/>
            <a:ext cx="7632700" cy="25542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</a:rPr>
              <a:t>1.P11</a:t>
            </a:r>
            <a:r>
              <a:rPr lang="zh-CN" altLang="en-US" sz="4000" b="1" dirty="0">
                <a:latin typeface="Times New Roman" panose="02020603050405020304" pitchFamily="18" charset="0"/>
              </a:rPr>
              <a:t>活动</a:t>
            </a:r>
            <a:r>
              <a:rPr lang="en-US" altLang="zh-CN" sz="4000" b="1" dirty="0">
                <a:latin typeface="Times New Roman" panose="02020603050405020304" pitchFamily="18" charset="0"/>
              </a:rPr>
              <a:t>1</a:t>
            </a:r>
            <a:r>
              <a:rPr lang="zh-CN" altLang="en-US" sz="4000" b="1" dirty="0">
                <a:latin typeface="Times New Roman" panose="02020603050405020304" pitchFamily="18" charset="0"/>
              </a:rPr>
              <a:t>和</a:t>
            </a:r>
            <a:r>
              <a:rPr lang="en-US" altLang="zh-CN" sz="4000" b="1" dirty="0">
                <a:latin typeface="Times New Roman" panose="02020603050405020304" pitchFamily="18" charset="0"/>
              </a:rPr>
              <a:t>2</a:t>
            </a:r>
            <a:r>
              <a:rPr lang="zh-CN" altLang="en-US" sz="4000" b="1" dirty="0">
                <a:latin typeface="Times New Roman" panose="02020603050405020304" pitchFamily="18" charset="0"/>
              </a:rPr>
              <a:t>跟读录音</a:t>
            </a:r>
            <a:r>
              <a:rPr lang="en-US" altLang="zh-CN" sz="4000" b="1" dirty="0">
                <a:latin typeface="Times New Roman" panose="02020603050405020304" pitchFamily="18" charset="0"/>
              </a:rPr>
              <a:t>3</a:t>
            </a:r>
            <a:r>
              <a:rPr lang="zh-CN" altLang="en-US" sz="4000" b="1" dirty="0">
                <a:latin typeface="Times New Roman" panose="02020603050405020304" pitchFamily="18" charset="0"/>
              </a:rPr>
              <a:t>次，自己读</a:t>
            </a:r>
            <a:r>
              <a:rPr lang="en-US" altLang="zh-CN" sz="4000" b="1" dirty="0">
                <a:latin typeface="Times New Roman" panose="02020603050405020304" pitchFamily="18" charset="0"/>
              </a:rPr>
              <a:t>2</a:t>
            </a:r>
            <a:r>
              <a:rPr lang="zh-CN" altLang="en-US" sz="4000" b="1" dirty="0">
                <a:latin typeface="Times New Roman" panose="02020603050405020304" pitchFamily="18" charset="0"/>
              </a:rPr>
              <a:t>次，要求将课文读熟。</a:t>
            </a:r>
            <a:endParaRPr lang="en-US" altLang="zh-CN" sz="4000" b="1" dirty="0">
              <a:latin typeface="Times New Roman" panose="02020603050405020304" pitchFamily="18" charset="0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</a:rPr>
              <a:t>2.P66</a:t>
            </a:r>
            <a:r>
              <a:rPr lang="zh-CN" altLang="en-US" sz="4000" b="1" dirty="0">
                <a:latin typeface="Times New Roman" panose="02020603050405020304" pitchFamily="18" charset="0"/>
              </a:rPr>
              <a:t>页第</a:t>
            </a:r>
            <a:r>
              <a:rPr lang="en-US" altLang="zh-CN" sz="4000" b="1" dirty="0">
                <a:latin typeface="Times New Roman" panose="02020603050405020304" pitchFamily="18" charset="0"/>
              </a:rPr>
              <a:t>2</a:t>
            </a:r>
            <a:r>
              <a:rPr lang="zh-CN" altLang="en-US" sz="4000" b="1" dirty="0">
                <a:latin typeface="Times New Roman" panose="02020603050405020304" pitchFamily="18" charset="0"/>
              </a:rPr>
              <a:t>模块单词跟读</a:t>
            </a:r>
            <a:r>
              <a:rPr lang="en-US" altLang="zh-CN" sz="4000" b="1" dirty="0">
                <a:latin typeface="Times New Roman" panose="02020603050405020304" pitchFamily="18" charset="0"/>
              </a:rPr>
              <a:t>5</a:t>
            </a:r>
            <a:r>
              <a:rPr lang="zh-CN" altLang="en-US" sz="4000" b="1" dirty="0">
                <a:latin typeface="Times New Roman" panose="02020603050405020304" pitchFamily="18" charset="0"/>
              </a:rPr>
              <a:t>遍。</a:t>
            </a:r>
            <a:endParaRPr lang="en-US" altLang="zh-CN" sz="4000" b="1" dirty="0">
              <a:latin typeface="Times New Roman" panose="02020603050405020304" pitchFamily="18" charset="0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</a:rPr>
              <a:t>                                    </a:t>
            </a:r>
            <a:r>
              <a:rPr lang="zh-CN" altLang="en-US" sz="4000" b="1" dirty="0">
                <a:latin typeface="Times New Roman" panose="02020603050405020304" pitchFamily="18" charset="0"/>
              </a:rPr>
              <a:t>家长签字：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55650" y="2060575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/>
              <a:t>周三：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549275"/>
            <a:ext cx="8637587" cy="692150"/>
          </a:xfrm>
        </p:spPr>
        <p:txBody>
          <a:bodyPr/>
          <a:lstStyle/>
          <a:p>
            <a:pPr eaLnBrk="1" hangingPunct="1"/>
            <a:r>
              <a:rPr lang="en-US" altLang="zh-CN" sz="5400" b="1" dirty="0" smtClean="0"/>
              <a:t>Review:</a:t>
            </a:r>
            <a:r>
              <a:rPr lang="zh-CN" altLang="en-US" sz="4400" b="1" dirty="0" smtClean="0">
                <a:solidFill>
                  <a:srgbClr val="0000FF"/>
                </a:solidFill>
              </a:rPr>
              <a:t>询问别人身体状况</a:t>
            </a:r>
            <a:endParaRPr lang="en-US" altLang="zh-CN" sz="4400" b="1" dirty="0" smtClean="0">
              <a:solidFill>
                <a:srgbClr val="0000FF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07375" cy="40354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A:How are you ?  </a:t>
            </a:r>
            <a:r>
              <a:rPr lang="en-US" altLang="zh-CN" sz="4000" dirty="0" smtClean="0"/>
              <a:t>(</a:t>
            </a:r>
            <a:r>
              <a:rPr lang="zh-CN" altLang="en-US" sz="4000" dirty="0" smtClean="0"/>
              <a:t>你好么？</a:t>
            </a:r>
            <a:r>
              <a:rPr lang="en-US" altLang="zh-CN" sz="4000" dirty="0" smtClean="0"/>
              <a:t>)</a:t>
            </a:r>
            <a:endParaRPr lang="en-US" altLang="zh-CN" sz="40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B:I</a:t>
            </a:r>
            <a:r>
              <a:rPr lang="en-US" altLang="zh-CN" sz="4000" dirty="0" smtClean="0"/>
              <a:t>’</a:t>
            </a:r>
            <a:r>
              <a:rPr lang="zh-CN" altLang="en-US" sz="4000" dirty="0" smtClean="0"/>
              <a:t>m fine. </a:t>
            </a:r>
            <a:r>
              <a:rPr lang="zh-CN" altLang="en-US" sz="4000" dirty="0" smtClean="0">
                <a:solidFill>
                  <a:srgbClr val="FF0000"/>
                </a:solidFill>
              </a:rPr>
              <a:t>And </a:t>
            </a:r>
            <a:r>
              <a:rPr lang="zh-CN" altLang="en-US" sz="4000" dirty="0" smtClean="0"/>
              <a:t>how are you ?</a:t>
            </a:r>
            <a:endParaRPr lang="zh-CN" altLang="en-US" sz="40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   （我很好。那么你好么？）</a:t>
            </a:r>
            <a:endParaRPr lang="zh-CN" altLang="en-US" sz="40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A:I</a:t>
            </a:r>
            <a:r>
              <a:rPr lang="en-US" altLang="zh-CN" sz="4000" dirty="0" smtClean="0"/>
              <a:t>’</a:t>
            </a:r>
            <a:r>
              <a:rPr lang="zh-CN" altLang="en-US" sz="4000" dirty="0" smtClean="0"/>
              <a:t>m fine </a:t>
            </a:r>
            <a:r>
              <a:rPr lang="zh-CN" altLang="en-US" sz="4000" dirty="0" smtClean="0">
                <a:solidFill>
                  <a:srgbClr val="FF0000"/>
                </a:solidFill>
              </a:rPr>
              <a:t>too</a:t>
            </a:r>
            <a:r>
              <a:rPr lang="zh-CN" altLang="en-US" sz="4000" dirty="0" smtClean="0"/>
              <a:t>.Thank you.</a:t>
            </a:r>
            <a:endParaRPr lang="zh-CN" altLang="en-US" sz="40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   （我</a:t>
            </a:r>
            <a:r>
              <a:rPr lang="zh-CN" altLang="en-US" sz="4000" dirty="0" smtClean="0">
                <a:solidFill>
                  <a:srgbClr val="0000FF"/>
                </a:solidFill>
              </a:rPr>
              <a:t>也</a:t>
            </a:r>
            <a:r>
              <a:rPr lang="zh-CN" altLang="en-US" sz="4000" dirty="0" smtClean="0"/>
              <a:t>很好。谢谢你。）</a:t>
            </a:r>
            <a:endParaRPr lang="zh-CN" altLang="en-US" sz="4000" dirty="0" smtClean="0"/>
          </a:p>
        </p:txBody>
      </p:sp>
      <p:sp>
        <p:nvSpPr>
          <p:cNvPr id="4" name="太阳形 3"/>
          <p:cNvSpPr/>
          <p:nvPr/>
        </p:nvSpPr>
        <p:spPr>
          <a:xfrm>
            <a:off x="7596188" y="2708275"/>
            <a:ext cx="1296987" cy="144145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56550" y="3148013"/>
            <a:ext cx="5762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b="1"/>
              <a:t>1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23850" y="836613"/>
            <a:ext cx="5832475" cy="6921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Review:</a:t>
            </a:r>
            <a:endParaRPr lang="zh-CN" alt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628775"/>
            <a:ext cx="82089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dirty="0"/>
              <a:t>询问别人的姓名：</a:t>
            </a:r>
            <a:endParaRPr lang="en-US" altLang="zh-CN" sz="3600" dirty="0"/>
          </a:p>
          <a:p>
            <a:pPr eaLnBrk="1" hangingPunct="1">
              <a:lnSpc>
                <a:spcPct val="150000"/>
              </a:lnSpc>
            </a:pPr>
            <a:r>
              <a:rPr lang="en-US" altLang="zh-CN" sz="3600" b="1" i="1" dirty="0">
                <a:solidFill>
                  <a:srgbClr val="0000FF"/>
                </a:solidFill>
              </a:rPr>
              <a:t>your  name</a:t>
            </a:r>
            <a:r>
              <a:rPr lang="zh-CN" altLang="en-US" sz="3600" b="1" i="1" dirty="0">
                <a:solidFill>
                  <a:srgbClr val="0000FF"/>
                </a:solidFill>
              </a:rPr>
              <a:t>，</a:t>
            </a:r>
            <a:r>
              <a:rPr lang="en-US" altLang="zh-CN" sz="3600" b="1" i="1" dirty="0">
                <a:solidFill>
                  <a:srgbClr val="0000FF"/>
                </a:solidFill>
              </a:rPr>
              <a:t>please?</a:t>
            </a:r>
            <a:r>
              <a:rPr lang="en-US" altLang="zh-CN" sz="1800" b="1" i="1" dirty="0">
                <a:solidFill>
                  <a:srgbClr val="FF0066"/>
                </a:solidFill>
              </a:rPr>
              <a:t> </a:t>
            </a:r>
            <a:endParaRPr lang="en-US" altLang="zh-CN" sz="1800" b="1" i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i="1" dirty="0">
                <a:solidFill>
                  <a:srgbClr val="FF0066"/>
                </a:solidFill>
              </a:rPr>
              <a:t>请问，你的名字是什么？</a:t>
            </a:r>
            <a:endParaRPr lang="zh-CN" altLang="en-US" sz="3200" b="1" i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u="sng" dirty="0">
                <a:solidFill>
                  <a:srgbClr val="0000FF"/>
                </a:solidFill>
              </a:rPr>
              <a:t>What’s your name</a:t>
            </a:r>
            <a:r>
              <a:rPr lang="zh-CN" altLang="en-US" sz="3600" b="1" u="sng" dirty="0">
                <a:solidFill>
                  <a:srgbClr val="0000FF"/>
                </a:solidFill>
              </a:rPr>
              <a:t>？</a:t>
            </a:r>
            <a:endParaRPr lang="en-US" altLang="zh-CN" sz="3600" b="1" u="sng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i="1" dirty="0">
                <a:solidFill>
                  <a:srgbClr val="FF0066"/>
                </a:solidFill>
              </a:rPr>
              <a:t>你叫什么名字？</a:t>
            </a:r>
            <a:endParaRPr lang="en-US" altLang="zh-CN" sz="3600" b="1" i="1" u="sng" dirty="0">
              <a:solidFill>
                <a:srgbClr val="FF0066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u="sng" dirty="0">
                <a:solidFill>
                  <a:srgbClr val="0000FF"/>
                </a:solidFill>
              </a:rPr>
              <a:t>---I’m ….</a:t>
            </a:r>
            <a:endParaRPr lang="en-US" altLang="zh-CN" sz="3600" b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23850" y="620713"/>
            <a:ext cx="5832475" cy="6921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Review:</a:t>
            </a:r>
            <a:endParaRPr lang="zh-CN" alt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1628775"/>
            <a:ext cx="115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男孩</a:t>
            </a:r>
            <a:endParaRPr lang="zh-CN" altLang="en-US" sz="36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3213" y="162877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00FF"/>
                </a:solidFill>
              </a:rPr>
              <a:t>boy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7900" y="162877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66"/>
                </a:solidFill>
              </a:rPr>
              <a:t>女孩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84888" y="1628775"/>
            <a:ext cx="115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66"/>
                </a:solidFill>
              </a:rPr>
              <a:t>girl</a:t>
            </a:r>
            <a:endParaRPr lang="zh-CN" altLang="en-US" sz="3600" b="1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2566988"/>
            <a:ext cx="2303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那么，和</a:t>
            </a:r>
            <a:endParaRPr lang="zh-CN" altLang="en-US" sz="3600" b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3213" y="2566988"/>
            <a:ext cx="115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</a:rPr>
              <a:t>and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3502025"/>
            <a:ext cx="2303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下午</a:t>
            </a:r>
            <a:endParaRPr lang="zh-CN" altLang="en-US" sz="3600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9975" y="3502025"/>
            <a:ext cx="2376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</a:rPr>
              <a:t>afternoon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7900" y="2565400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也</a:t>
            </a:r>
            <a:endParaRPr lang="zh-CN" altLang="en-US" sz="36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84888" y="2565400"/>
            <a:ext cx="115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</a:rPr>
              <a:t>too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4213" y="4367213"/>
            <a:ext cx="2303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你的名字</a:t>
            </a:r>
            <a:endParaRPr lang="zh-CN" altLang="en-US" sz="3600" b="1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43213" y="4367213"/>
            <a:ext cx="3529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</a:rPr>
              <a:t>your name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4213" y="5230813"/>
            <a:ext cx="2303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请</a:t>
            </a:r>
            <a:endParaRPr lang="zh-CN" altLang="en-US" sz="3600" b="1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3213" y="5230813"/>
            <a:ext cx="2449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</a:rPr>
              <a:t>please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18" name="云形 17"/>
          <p:cNvSpPr/>
          <p:nvPr/>
        </p:nvSpPr>
        <p:spPr>
          <a:xfrm>
            <a:off x="5651500" y="3284538"/>
            <a:ext cx="3168650" cy="252095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46" name="TextBox 18"/>
          <p:cNvSpPr txBox="1">
            <a:spLocks noChangeArrowheads="1"/>
          </p:cNvSpPr>
          <p:nvPr/>
        </p:nvSpPr>
        <p:spPr bwMode="auto">
          <a:xfrm>
            <a:off x="5940425" y="3644900"/>
            <a:ext cx="25923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</a:rPr>
              <a:t>Can you remember these words?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09518062787008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850" y="333375"/>
            <a:ext cx="6408738" cy="446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25923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0825" y="1412875"/>
            <a:ext cx="6553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b="1" dirty="0"/>
              <a:t>      </a:t>
            </a:r>
            <a:r>
              <a:rPr lang="zh-CN" altLang="en-US" sz="3200" b="1" dirty="0">
                <a:solidFill>
                  <a:srgbClr val="FF0066"/>
                </a:solidFill>
              </a:rPr>
              <a:t>抽卡片</a:t>
            </a:r>
            <a:r>
              <a:rPr lang="zh-CN" altLang="en-US" sz="3200" b="1" dirty="0"/>
              <a:t>，选出来的同学上讲台前面抽卡片，抽出卡片后自己先看看是谁，不要让别人看到，</a:t>
            </a:r>
            <a:r>
              <a:rPr lang="zh-CN" altLang="en-US" sz="3200" b="1" dirty="0">
                <a:solidFill>
                  <a:srgbClr val="FF0066"/>
                </a:solidFill>
              </a:rPr>
              <a:t>大家同时向他提问</a:t>
            </a:r>
            <a:r>
              <a:rPr lang="en-US" altLang="zh-CN" sz="3200" b="1" dirty="0">
                <a:solidFill>
                  <a:srgbClr val="FF0066"/>
                </a:solidFill>
              </a:rPr>
              <a:t>What’s your name?</a:t>
            </a:r>
            <a:r>
              <a:rPr lang="zh-CN" altLang="en-US" sz="3200" b="1" dirty="0"/>
              <a:t>，抽到卡片的同学回答“</a:t>
            </a:r>
            <a:r>
              <a:rPr lang="en-US" altLang="zh-CN" sz="3200" b="1" dirty="0"/>
              <a:t>I’m…”</a:t>
            </a:r>
            <a:r>
              <a:rPr lang="zh-CN" altLang="en-US" sz="3200" b="1" dirty="0"/>
              <a:t>，同时把卡片翻转给大家看。</a:t>
            </a:r>
            <a:r>
              <a:rPr lang="zh-CN" altLang="en-US" sz="3200" dirty="0"/>
              <a:t>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23850" y="836613"/>
            <a:ext cx="5832475" cy="6921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3. Listen and match.</a:t>
            </a:r>
            <a:endParaRPr lang="zh-CN" altLang="en-US" sz="36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79" name="图片 2" descr="小Q截图-20140913182108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1758950"/>
            <a:ext cx="8475662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3779838" y="3860800"/>
            <a:ext cx="4105275" cy="1152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563938" y="3933825"/>
            <a:ext cx="4321175" cy="1079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619250" y="3860800"/>
            <a:ext cx="4105275" cy="1152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2-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7" descr="小Q截图-2014091412340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765175"/>
            <a:ext cx="9350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1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小Q截图-20140913182213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836613"/>
            <a:ext cx="1895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小Q截图-2014091318222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325" y="1052513"/>
            <a:ext cx="18335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小Q截图-2014091318235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404813"/>
            <a:ext cx="1952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小Q截图-2014091318224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357563"/>
            <a:ext cx="23034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小Q截图-2014091318242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3141663"/>
            <a:ext cx="247808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小Q截图-2014091318230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3357563"/>
            <a:ext cx="20637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2988" y="6165850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Xiaoqiang</a:t>
            </a: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9925" y="5765800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Li Ping</a:t>
            </a:r>
            <a:endParaRPr lang="zh-CN" altLang="en-US"/>
          </a:p>
        </p:txBody>
      </p:sp>
      <p:pic>
        <p:nvPicPr>
          <p:cNvPr id="10" name="图片 9" descr="小Q截图-2014091614321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333375"/>
            <a:ext cx="15113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9700" y="2349500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Wang Yong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z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1979613" y="858838"/>
            <a:ext cx="4191000" cy="914400"/>
          </a:xfrm>
          <a:prstGeom prst="wedgeEllipseCallout">
            <a:avLst>
              <a:gd name="adj1" fmla="val -56551"/>
              <a:gd name="adj2" fmla="val 2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How are you?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4284663" y="1916113"/>
            <a:ext cx="3133725" cy="2160587"/>
          </a:xfrm>
          <a:prstGeom prst="wedgeEllipseCallout">
            <a:avLst>
              <a:gd name="adj1" fmla="val 44611"/>
              <a:gd name="adj2" fmla="val 9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I’m fine. And how are you?</a:t>
            </a:r>
            <a:endParaRPr lang="en-US" altLang="zh-CN" sz="3600" b="1" dirty="0">
              <a:solidFill>
                <a:schemeClr val="accent2"/>
              </a:solidFill>
            </a:endParaRPr>
          </a:p>
        </p:txBody>
      </p:sp>
      <p:sp>
        <p:nvSpPr>
          <p:cNvPr id="6149" name="WordArt 10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3886200" cy="60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3600" kern="10" dirty="0">
                <a:ln w="0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Can you read it ?</a:t>
            </a:r>
            <a:endParaRPr lang="zh-CN" altLang="en-US" sz="3600" kern="10" dirty="0">
              <a:ln w="0">
                <a:solidFill>
                  <a:srgbClr val="FF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0" y="0"/>
            <a:ext cx="1516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Review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6151" name="Picture 12" descr="81H1%DF%EMDH%F1V$C`H68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270000"/>
            <a:ext cx="15843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 descr="7`0~F`BMYDJQX%H~GJ0$11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3068638"/>
            <a:ext cx="13319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908175" y="4314825"/>
            <a:ext cx="3816350" cy="1706563"/>
          </a:xfrm>
          <a:prstGeom prst="wedgeEllipseCallout">
            <a:avLst>
              <a:gd name="adj1" fmla="val -56551"/>
              <a:gd name="adj2" fmla="val 20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I’m fine too. Thank you.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 animBg="1"/>
      <p:bldP spid="7373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09518062787008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69024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3399"/>
                </a:solidFill>
              </a:rPr>
              <a:t>连一连，练一练。</a:t>
            </a:r>
            <a:endParaRPr lang="zh-CN" altLang="en-US" sz="2400" b="1" dirty="0">
              <a:solidFill>
                <a:srgbClr val="FF3399"/>
              </a:solidFill>
            </a:endParaRPr>
          </a:p>
          <a:p>
            <a:pPr eaLnBrk="1" hangingPunct="1"/>
            <a:endParaRPr lang="zh-CN" altLang="en-US" sz="2400" dirty="0">
              <a:solidFill>
                <a:srgbClr val="FF3399"/>
              </a:solidFill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1.Good afternoon.                      A. </a:t>
            </a:r>
            <a:r>
              <a:rPr lang="zh-CN" altLang="en-US" sz="2400" b="1" dirty="0">
                <a:latin typeface="Times New Roman" panose="02020603050405020304" pitchFamily="18" charset="0"/>
              </a:rPr>
              <a:t>我是李老师。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2. I’m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Mr</a:t>
            </a:r>
            <a:r>
              <a:rPr lang="en-US" altLang="zh-CN" sz="2400" b="1" dirty="0">
                <a:latin typeface="Times New Roman" panose="02020603050405020304" pitchFamily="18" charset="0"/>
              </a:rPr>
              <a:t> Li.                              B.</a:t>
            </a:r>
            <a:r>
              <a:rPr lang="zh-CN" altLang="en-US" sz="2400" b="1" dirty="0">
                <a:latin typeface="Times New Roman" panose="02020603050405020304" pitchFamily="18" charset="0"/>
              </a:rPr>
              <a:t> 下午好。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3. What’s your name?               C. </a:t>
            </a:r>
            <a:r>
              <a:rPr lang="zh-CN" altLang="en-US" sz="2400" b="1" dirty="0">
                <a:latin typeface="Times New Roman" panose="02020603050405020304" pitchFamily="18" charset="0"/>
              </a:rPr>
              <a:t>你叫什么名字？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4.I’m Sam.                                 D. </a:t>
            </a:r>
            <a:r>
              <a:rPr lang="zh-CN" altLang="en-US" sz="2400" b="1" dirty="0">
                <a:latin typeface="Times New Roman" panose="02020603050405020304" pitchFamily="18" charset="0"/>
              </a:rPr>
              <a:t>我是萨姆。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5. Good morning, girls.             E.</a:t>
            </a:r>
            <a:r>
              <a:rPr lang="zh-CN" altLang="en-US" sz="2400" b="1" dirty="0">
                <a:latin typeface="Times New Roman" panose="02020603050405020304" pitchFamily="18" charset="0"/>
              </a:rPr>
              <a:t>早上好，男孩们。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6. Good morning, boys.             F. </a:t>
            </a:r>
            <a:r>
              <a:rPr lang="zh-CN" altLang="en-US" sz="2400" b="1" dirty="0">
                <a:latin typeface="Times New Roman" panose="02020603050405020304" pitchFamily="18" charset="0"/>
              </a:rPr>
              <a:t>早上好女孩们。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7. Hi, I’m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Lili</a:t>
            </a:r>
            <a:r>
              <a:rPr lang="en-US" altLang="zh-CN" sz="2400" b="1" dirty="0">
                <a:latin typeface="Times New Roman" panose="02020603050405020304" pitchFamily="18" charset="0"/>
              </a:rPr>
              <a:t>.                           G.</a:t>
            </a:r>
            <a:r>
              <a:rPr lang="zh-CN" altLang="en-US" sz="2400" b="1" dirty="0">
                <a:latin typeface="Times New Roman" panose="02020603050405020304" pitchFamily="18" charset="0"/>
              </a:rPr>
              <a:t>你好，我是丽丽。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</a:rPr>
              <a:t>8. Hello, I’m Wang Yong.        H .</a:t>
            </a:r>
            <a:r>
              <a:rPr lang="zh-CN" altLang="en-US" sz="2400" b="1" dirty="0">
                <a:latin typeface="Times New Roman" panose="02020603050405020304" pitchFamily="18" charset="0"/>
              </a:rPr>
              <a:t>你好，我是王勇</a:t>
            </a:r>
            <a:r>
              <a:rPr lang="zh-CN" altLang="en-US" b="1" dirty="0"/>
              <a:t>。</a:t>
            </a:r>
            <a:endParaRPr lang="zh-CN" altLang="en-US" b="1" dirty="0"/>
          </a:p>
          <a:p>
            <a:pPr eaLnBrk="1" hangingPunct="1"/>
            <a:endParaRPr lang="zh-CN" altLang="en-US" dirty="0"/>
          </a:p>
        </p:txBody>
      </p:sp>
      <p:pic>
        <p:nvPicPr>
          <p:cNvPr id="26628" name="Picture 8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1225" y="4410075"/>
            <a:ext cx="1882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9"/>
          <p:cNvSpPr>
            <a:spLocks noChangeArrowheads="1"/>
          </p:cNvSpPr>
          <p:nvPr/>
        </p:nvSpPr>
        <p:spPr bwMode="auto">
          <a:xfrm>
            <a:off x="4716463" y="5157788"/>
            <a:ext cx="2592387" cy="574675"/>
          </a:xfrm>
          <a:prstGeom prst="wedgeRoundRectCallout">
            <a:avLst>
              <a:gd name="adj1" fmla="val 7398"/>
              <a:gd name="adj2" fmla="val 129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Can you do it</a:t>
            </a:r>
            <a:r>
              <a:rPr lang="zh-CN" altLang="en-US" sz="2800" b="1">
                <a:solidFill>
                  <a:srgbClr val="FF0000"/>
                </a:solidFill>
              </a:rPr>
              <a:t>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55875" y="1412875"/>
            <a:ext cx="1655763" cy="28733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124075" y="1412875"/>
            <a:ext cx="2160588" cy="36036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068638" y="2133600"/>
            <a:ext cx="10715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692275" y="2492375"/>
            <a:ext cx="2447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132138" y="2852738"/>
            <a:ext cx="1152525" cy="3603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203575" y="2852738"/>
            <a:ext cx="936625" cy="3603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124075" y="3573463"/>
            <a:ext cx="20875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92500" y="3933825"/>
            <a:ext cx="5032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009518062787008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6902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3399"/>
                </a:solidFill>
              </a:rPr>
              <a:t>读一读，填一填。</a:t>
            </a:r>
            <a:endParaRPr lang="zh-CN" altLang="en-US" sz="2400" b="1" dirty="0">
              <a:solidFill>
                <a:srgbClr val="FF3399"/>
              </a:solidFill>
            </a:endParaRPr>
          </a:p>
          <a:p>
            <a:pPr eaLnBrk="1" hangingPunct="1"/>
            <a:endParaRPr lang="zh-CN" altLang="en-US" b="1" dirty="0"/>
          </a:p>
        </p:txBody>
      </p:sp>
      <p:pic>
        <p:nvPicPr>
          <p:cNvPr id="27652" name="Picture 8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1225" y="4410075"/>
            <a:ext cx="1882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4716463" y="5157788"/>
            <a:ext cx="2592387" cy="574675"/>
          </a:xfrm>
          <a:prstGeom prst="wedgeRoundRectCallout">
            <a:avLst>
              <a:gd name="adj1" fmla="val 7398"/>
              <a:gd name="adj2" fmla="val 129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Can you do it</a:t>
            </a:r>
            <a:r>
              <a:rPr lang="zh-CN" altLang="en-US" sz="2800" b="1">
                <a:solidFill>
                  <a:srgbClr val="FF0000"/>
                </a:solidFill>
              </a:rPr>
              <a:t>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323850" y="908050"/>
            <a:ext cx="64087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下午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，你在路上遇见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时，应说（                                                 ）。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放学了，老师对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男孩们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说（                       ）。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询问Ａｍｙ的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身体状况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时，我们应说（   ）。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别人询问你的身体状况，你应该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回答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（）。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你想知道别人的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姓名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时，你应该怎么问（                                               ）。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557338"/>
            <a:ext cx="403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C00000"/>
                </a:solidFill>
              </a:rPr>
              <a:t>Good afternoon, Sam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4663" y="2103438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C00000"/>
                </a:solidFill>
              </a:rPr>
              <a:t>Goodbye, boys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019925" y="2420938"/>
            <a:ext cx="1944688" cy="8636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48488" y="2420938"/>
            <a:ext cx="2124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</a:rPr>
              <a:t>How are you, Amy?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0" name="燕尾形箭头 9"/>
          <p:cNvSpPr/>
          <p:nvPr/>
        </p:nvSpPr>
        <p:spPr>
          <a:xfrm>
            <a:off x="5940425" y="2708275"/>
            <a:ext cx="792163" cy="288925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019925" y="3284538"/>
            <a:ext cx="1944688" cy="865187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75463" y="3246438"/>
            <a:ext cx="2125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</a:rPr>
              <a:t>I’m fine, thank you.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下弧形箭头 13"/>
          <p:cNvSpPr/>
          <p:nvPr/>
        </p:nvSpPr>
        <p:spPr>
          <a:xfrm>
            <a:off x="5940425" y="3644900"/>
            <a:ext cx="1152525" cy="431800"/>
          </a:xfrm>
          <a:prstGeom prst="curved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0113" y="4264025"/>
            <a:ext cx="403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C00000"/>
                </a:solidFill>
              </a:rPr>
              <a:t>What’s your name?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23850" y="836613"/>
            <a:ext cx="5832475" cy="6921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4. Listen and sing.</a:t>
            </a:r>
            <a:endParaRPr lang="zh-CN" altLang="en-US" sz="36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2-4（2）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3" descr="小Q截图-2014091412334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628775"/>
            <a:ext cx="78486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4" descr="小Q截图-2014091412340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476250"/>
            <a:ext cx="9334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110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537075" cy="1349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0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Narrow"/>
              </a:rPr>
              <a:t>Homework</a:t>
            </a:r>
            <a:endParaRPr lang="zh-CN" altLang="en-US" sz="40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Narrow"/>
            </a:endParaRP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0" y="3797300"/>
            <a:ext cx="914400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4400" b="1" dirty="0"/>
              <a:t>1.</a:t>
            </a:r>
            <a:r>
              <a:rPr lang="zh-CN" altLang="en-US" sz="4400" b="1" dirty="0"/>
              <a:t>完成配套练习册</a:t>
            </a:r>
            <a:r>
              <a:rPr lang="en-US" altLang="zh-CN" sz="4400" b="1" dirty="0"/>
              <a:t>4</a:t>
            </a:r>
            <a:r>
              <a:rPr lang="zh-CN" altLang="en-US" sz="4400" b="1" dirty="0"/>
              <a:t>和</a:t>
            </a:r>
            <a:r>
              <a:rPr lang="en-US" altLang="zh-CN" sz="4400" b="1" dirty="0"/>
              <a:t>5</a:t>
            </a:r>
            <a:r>
              <a:rPr lang="zh-CN" altLang="en-US" sz="4400" b="1" dirty="0"/>
              <a:t>页。</a:t>
            </a:r>
            <a:endParaRPr lang="zh-CN" altLang="en-US" sz="4400" b="1" dirty="0"/>
          </a:p>
          <a:p>
            <a:r>
              <a:rPr lang="en-US" altLang="zh-CN" sz="4400" b="1" dirty="0"/>
              <a:t>2.</a:t>
            </a:r>
            <a:r>
              <a:rPr lang="zh-CN" altLang="en-US" sz="4400" b="1" dirty="0"/>
              <a:t>回家给父母唱本单元所学歌曲</a:t>
            </a:r>
            <a:r>
              <a:rPr lang="zh-CN" altLang="en-US" sz="4400" b="1" dirty="0" smtClean="0"/>
              <a:t>。 </a:t>
            </a:r>
            <a:endParaRPr lang="zh-CN" altLang="en-US" sz="4400" b="1" dirty="0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39750" y="2060575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/>
              <a:t>周四：</a:t>
            </a:r>
            <a:endParaRPr lang="zh-C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400" b="1" dirty="0" smtClean="0">
                <a:solidFill>
                  <a:srgbClr val="FF0000"/>
                </a:solidFill>
              </a:rPr>
              <a:t>Let’s say.</a:t>
            </a:r>
            <a:endParaRPr lang="en-US" altLang="zh-CN" sz="5400" b="1" dirty="0" smtClean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A:How are you ?  </a:t>
            </a:r>
            <a:r>
              <a:rPr lang="en-US" altLang="zh-CN" sz="4000" dirty="0" smtClean="0"/>
              <a:t>(</a:t>
            </a:r>
            <a:r>
              <a:rPr lang="zh-CN" altLang="en-US" sz="4000" dirty="0" smtClean="0"/>
              <a:t>你好么？</a:t>
            </a:r>
            <a:r>
              <a:rPr lang="en-US" altLang="zh-CN" sz="4000" dirty="0" smtClean="0"/>
              <a:t>)</a:t>
            </a:r>
            <a:endParaRPr lang="en-US" altLang="zh-CN" sz="40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B:I</a:t>
            </a:r>
            <a:r>
              <a:rPr lang="en-US" altLang="zh-CN" sz="4000" dirty="0" smtClean="0"/>
              <a:t>’</a:t>
            </a:r>
            <a:r>
              <a:rPr lang="zh-CN" altLang="en-US" sz="4000" dirty="0" smtClean="0"/>
              <a:t>m fine. </a:t>
            </a:r>
            <a:r>
              <a:rPr lang="zh-CN" altLang="en-US" sz="4000" dirty="0" smtClean="0">
                <a:solidFill>
                  <a:srgbClr val="FF0000"/>
                </a:solidFill>
              </a:rPr>
              <a:t>And </a:t>
            </a:r>
            <a:r>
              <a:rPr lang="zh-CN" altLang="en-US" sz="4000" dirty="0" smtClean="0"/>
              <a:t>how are you ?</a:t>
            </a:r>
            <a:endParaRPr lang="zh-CN" altLang="en-US" sz="40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   （我很好。那么你好么？）</a:t>
            </a:r>
            <a:endParaRPr lang="zh-CN" altLang="en-US" sz="40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A:I</a:t>
            </a:r>
            <a:r>
              <a:rPr lang="en-US" altLang="zh-CN" sz="4000" dirty="0" smtClean="0"/>
              <a:t>’</a:t>
            </a:r>
            <a:r>
              <a:rPr lang="zh-CN" altLang="en-US" sz="4000" dirty="0" smtClean="0"/>
              <a:t>m fine </a:t>
            </a:r>
            <a:r>
              <a:rPr lang="zh-CN" altLang="en-US" sz="4000" dirty="0" smtClean="0">
                <a:solidFill>
                  <a:srgbClr val="FF0000"/>
                </a:solidFill>
              </a:rPr>
              <a:t>too</a:t>
            </a:r>
            <a:r>
              <a:rPr lang="zh-CN" altLang="en-US" sz="4000" dirty="0" smtClean="0"/>
              <a:t>.Thank you.</a:t>
            </a:r>
            <a:endParaRPr lang="zh-CN" altLang="en-US" sz="40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4000" dirty="0" smtClean="0"/>
              <a:t>   （我</a:t>
            </a:r>
            <a:r>
              <a:rPr lang="zh-CN" altLang="en-US" sz="4000" dirty="0" smtClean="0">
                <a:solidFill>
                  <a:srgbClr val="0000FF"/>
                </a:solidFill>
              </a:rPr>
              <a:t>也</a:t>
            </a:r>
            <a:r>
              <a:rPr lang="zh-CN" altLang="en-US" sz="4000" dirty="0" smtClean="0"/>
              <a:t>很好。谢谢你。）</a:t>
            </a:r>
            <a:endParaRPr lang="zh-CN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413" y="1052513"/>
            <a:ext cx="5832475" cy="692150"/>
          </a:xfrm>
        </p:spPr>
        <p:txBody>
          <a:bodyPr/>
          <a:lstStyle/>
          <a:p>
            <a:r>
              <a:rPr lang="en-US" altLang="zh-CN" sz="4000" b="1" smtClean="0">
                <a:solidFill>
                  <a:srgbClr val="3333CC"/>
                </a:solidFill>
              </a:rPr>
              <a:t>Review:</a:t>
            </a:r>
            <a:endParaRPr lang="zh-CN" altLang="en-US" sz="4000" b="1" smtClean="0">
              <a:solidFill>
                <a:srgbClr val="3333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600" dirty="0" smtClean="0"/>
              <a:t>boy   girl  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Ms     </a:t>
            </a:r>
            <a:r>
              <a:rPr lang="en-US" altLang="zh-CN" sz="3600" dirty="0" err="1" smtClean="0"/>
              <a:t>Mr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Good morning</a:t>
            </a:r>
            <a:endParaRPr lang="zh-CN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 descr="小Q截图-20140913181905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0113" y="1557338"/>
            <a:ext cx="7488237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5832475" cy="692150"/>
          </a:xfrm>
        </p:spPr>
        <p:txBody>
          <a:bodyPr/>
          <a:lstStyle/>
          <a:p>
            <a:r>
              <a:rPr lang="en-US" altLang="zh-CN" sz="3600" b="1" smtClean="0">
                <a:solidFill>
                  <a:srgbClr val="002060"/>
                </a:solidFill>
              </a:rPr>
              <a:t>1. Listen, point and say.</a:t>
            </a:r>
            <a:endParaRPr lang="zh-CN" altLang="en-US" sz="3600" b="1" smtClean="0">
              <a:solidFill>
                <a:srgbClr val="00206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03350" y="1916113"/>
            <a:ext cx="1008063" cy="288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2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0805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0243" name="Picture 3" descr="1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904875" y="1844675"/>
            <a:ext cx="3152775" cy="1949450"/>
          </a:xfrm>
          <a:noFill/>
        </p:spPr>
      </p:pic>
      <p:pic>
        <p:nvPicPr>
          <p:cNvPr id="10244" name="Picture 4" descr="1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84763" y="1844675"/>
            <a:ext cx="3152775" cy="1949450"/>
          </a:xfrm>
          <a:noFill/>
        </p:spPr>
      </p:pic>
      <p:pic>
        <p:nvPicPr>
          <p:cNvPr id="10245" name="Picture 5" descr="1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3288" y="3929063"/>
            <a:ext cx="3155950" cy="1951037"/>
          </a:xfrm>
          <a:noFill/>
        </p:spPr>
      </p:pic>
      <p:pic>
        <p:nvPicPr>
          <p:cNvPr id="10246" name="Picture 6" descr="无标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26"/>
          <p:cNvSpPr txBox="1">
            <a:spLocks noChangeArrowheads="1"/>
          </p:cNvSpPr>
          <p:nvPr/>
        </p:nvSpPr>
        <p:spPr bwMode="auto">
          <a:xfrm>
            <a:off x="5416550" y="23288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10248" name="Picture 38" descr="m3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549275"/>
            <a:ext cx="13287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6"/>
          <p:cNvSpPr txBox="1">
            <a:spLocks noChangeArrowheads="1"/>
          </p:cNvSpPr>
          <p:nvPr/>
        </p:nvSpPr>
        <p:spPr bwMode="auto">
          <a:xfrm>
            <a:off x="1763713" y="765175"/>
            <a:ext cx="5688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/>
              <a:t>please  </a:t>
            </a:r>
            <a:r>
              <a:rPr lang="en-US" altLang="zh-CN" sz="4400" b="1" dirty="0"/>
              <a:t>       </a:t>
            </a:r>
            <a:r>
              <a:rPr lang="zh-CN" altLang="en-US" sz="4400" b="1" dirty="0"/>
              <a:t>请</a:t>
            </a:r>
            <a:endParaRPr lang="zh-CN" altLang="en-US" sz="4400" b="1" dirty="0"/>
          </a:p>
        </p:txBody>
      </p:sp>
      <p:sp>
        <p:nvSpPr>
          <p:cNvPr id="37906" name="WordArt 18" descr="窄竖线"/>
          <p:cNvSpPr>
            <a:spLocks noChangeArrowheads="1" noChangeShapeType="1" noTextEdit="1"/>
          </p:cNvSpPr>
          <p:nvPr/>
        </p:nvSpPr>
        <p:spPr bwMode="auto">
          <a:xfrm>
            <a:off x="539750" y="1557338"/>
            <a:ext cx="8137525" cy="18192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什么情况下我们会用到“请”字呢？</a:t>
            </a:r>
            <a:endParaRPr lang="zh-CN" altLang="en-US" sz="3600" b="1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827088" y="4005263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i="1" dirty="0">
                <a:solidFill>
                  <a:srgbClr val="0000FF"/>
                </a:solidFill>
              </a:rPr>
              <a:t> your  name</a:t>
            </a:r>
            <a:r>
              <a:rPr lang="zh-CN" altLang="en-US" sz="4800" b="1" i="1" dirty="0">
                <a:solidFill>
                  <a:srgbClr val="0000FF"/>
                </a:solidFill>
              </a:rPr>
              <a:t>，</a:t>
            </a:r>
            <a:r>
              <a:rPr lang="en-US" altLang="zh-CN" sz="4800" b="1" i="1" dirty="0">
                <a:solidFill>
                  <a:srgbClr val="0000FF"/>
                </a:solidFill>
              </a:rPr>
              <a:t>please</a:t>
            </a:r>
            <a:r>
              <a:rPr lang="en-US" altLang="zh-CN" sz="2800" b="1" i="1" dirty="0">
                <a:solidFill>
                  <a:srgbClr val="FF0066"/>
                </a:solidFill>
              </a:rPr>
              <a:t> </a:t>
            </a:r>
            <a:endParaRPr lang="en-US" altLang="zh-CN" sz="2800" b="1" i="1" dirty="0">
              <a:solidFill>
                <a:srgbClr val="FF0066"/>
              </a:solidFill>
            </a:endParaRPr>
          </a:p>
          <a:p>
            <a:pPr eaLnBrk="1" hangingPunct="1"/>
            <a:r>
              <a:rPr lang="zh-CN" altLang="en-US" sz="4400" b="1" i="1" dirty="0">
                <a:solidFill>
                  <a:srgbClr val="FF0066"/>
                </a:solidFill>
              </a:rPr>
              <a:t>请问，你的名字是什么</a:t>
            </a:r>
            <a:r>
              <a:rPr lang="zh-CN" altLang="en-US" sz="4400" b="1" i="1" dirty="0" smtClean="0">
                <a:solidFill>
                  <a:srgbClr val="FF0066"/>
                </a:solidFill>
              </a:rPr>
              <a:t>？</a:t>
            </a:r>
            <a:endParaRPr lang="zh-CN" altLang="en-US" sz="44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 animBg="1"/>
      <p:bldP spid="491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81007" y="134143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1267" name="Picture 3" descr="1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904875" y="1844675"/>
            <a:ext cx="3152775" cy="1949450"/>
          </a:xfrm>
          <a:noFill/>
        </p:spPr>
      </p:pic>
      <p:pic>
        <p:nvPicPr>
          <p:cNvPr id="11268" name="Picture 4" descr="1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84763" y="1844675"/>
            <a:ext cx="3152775" cy="1949450"/>
          </a:xfrm>
          <a:noFill/>
        </p:spPr>
      </p:pic>
      <p:pic>
        <p:nvPicPr>
          <p:cNvPr id="11269" name="Picture 5" descr="1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3288" y="3929063"/>
            <a:ext cx="3155950" cy="1951037"/>
          </a:xfrm>
          <a:noFill/>
        </p:spPr>
      </p:pic>
      <p:pic>
        <p:nvPicPr>
          <p:cNvPr id="11270" name="Picture 6" descr="无标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26"/>
          <p:cNvSpPr txBox="1">
            <a:spLocks noChangeArrowheads="1"/>
          </p:cNvSpPr>
          <p:nvPr/>
        </p:nvSpPr>
        <p:spPr bwMode="auto">
          <a:xfrm>
            <a:off x="5416550" y="23288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11272" name="Picture 38" descr="m3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549275"/>
            <a:ext cx="13287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71550" y="476250"/>
            <a:ext cx="5688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b="1" dirty="0"/>
              <a:t>询问别人的名字：</a:t>
            </a:r>
            <a:endParaRPr lang="zh-CN" altLang="en-US" sz="4400" b="1" dirty="0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827088" y="1341438"/>
            <a:ext cx="7848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i="1">
                <a:solidFill>
                  <a:srgbClr val="0000FF"/>
                </a:solidFill>
              </a:rPr>
              <a:t> your  name</a:t>
            </a:r>
            <a:r>
              <a:rPr lang="zh-CN" altLang="en-US" sz="4800" b="1" i="1">
                <a:solidFill>
                  <a:srgbClr val="0000FF"/>
                </a:solidFill>
              </a:rPr>
              <a:t>，</a:t>
            </a:r>
            <a:r>
              <a:rPr lang="en-US" altLang="zh-CN" sz="4800" b="1" i="1">
                <a:solidFill>
                  <a:srgbClr val="0000FF"/>
                </a:solidFill>
              </a:rPr>
              <a:t>please</a:t>
            </a:r>
            <a:r>
              <a:rPr lang="en-US" altLang="zh-CN" sz="2800" b="1" i="1">
                <a:solidFill>
                  <a:srgbClr val="FF0066"/>
                </a:solidFill>
              </a:rPr>
              <a:t> </a:t>
            </a:r>
            <a:endParaRPr lang="en-US" altLang="zh-CN" sz="2800" b="1" i="1">
              <a:solidFill>
                <a:srgbClr val="FF0066"/>
              </a:solidFill>
            </a:endParaRPr>
          </a:p>
          <a:p>
            <a:pPr eaLnBrk="1" hangingPunct="1"/>
            <a:r>
              <a:rPr lang="zh-CN" altLang="en-US" sz="4400" b="1" i="1">
                <a:solidFill>
                  <a:srgbClr val="FF0066"/>
                </a:solidFill>
              </a:rPr>
              <a:t>请问，你的名字是什么？</a:t>
            </a:r>
            <a:endParaRPr lang="zh-CN" altLang="en-US" sz="4400" b="1" i="1">
              <a:solidFill>
                <a:srgbClr val="FF0066"/>
              </a:solidFill>
            </a:endParaRPr>
          </a:p>
          <a:p>
            <a:pPr eaLnBrk="1" hangingPunct="1"/>
            <a:endParaRPr lang="en-US" altLang="zh-CN" sz="4400" b="1" i="1">
              <a:solidFill>
                <a:srgbClr val="FF0066"/>
              </a:solidFill>
            </a:endParaRPr>
          </a:p>
        </p:txBody>
      </p:sp>
      <p:sp>
        <p:nvSpPr>
          <p:cNvPr id="38925" name="WordArt 13" descr="窄竖线"/>
          <p:cNvSpPr>
            <a:spLocks noChangeArrowheads="1" noChangeShapeType="1" noTextEdit="1"/>
          </p:cNvSpPr>
          <p:nvPr/>
        </p:nvSpPr>
        <p:spPr bwMode="auto">
          <a:xfrm>
            <a:off x="1116013" y="3716338"/>
            <a:ext cx="7200900" cy="12255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还可以怎样询问别人的名字呢？</a:t>
            </a:r>
            <a:endParaRPr lang="zh-CN" altLang="en-US" sz="3600" b="1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4" grpId="0"/>
      <p:bldP spid="389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23850" y="836613"/>
            <a:ext cx="5832475" cy="6921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zh-CN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2. Listen and say.</a:t>
            </a:r>
            <a:endParaRPr lang="zh-CN" altLang="en-US" sz="36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1" name="图片 2" descr="小Q截图-2014091318203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6738" y="1876425"/>
            <a:ext cx="80105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5651500" y="2492375"/>
            <a:ext cx="223361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6588125" y="2852738"/>
            <a:ext cx="576263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2-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810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5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3315" name="Picture 3" descr="18"/>
          <p:cNvPicPr>
            <a:picLocks noChangeAspect="1" noChangeArrowheads="1"/>
          </p:cNvPicPr>
          <p:nvPr>
            <p:ph sz="quarter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895350" y="1600200"/>
            <a:ext cx="3160713" cy="2185988"/>
          </a:xfrm>
          <a:noFill/>
        </p:spPr>
      </p:pic>
      <p:pic>
        <p:nvPicPr>
          <p:cNvPr id="13316" name="Picture 4" descr="1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86350" y="1600200"/>
            <a:ext cx="3160713" cy="2185988"/>
          </a:xfrm>
          <a:noFill/>
        </p:spPr>
      </p:pic>
      <p:pic>
        <p:nvPicPr>
          <p:cNvPr id="13317" name="Picture 5" descr="18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93763" y="3938588"/>
            <a:ext cx="3163887" cy="2187575"/>
          </a:xfrm>
          <a:noFill/>
        </p:spPr>
      </p:pic>
      <p:pic>
        <p:nvPicPr>
          <p:cNvPr id="13318" name="Picture 6" descr="无标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1116013" y="642938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solidFill>
                  <a:srgbClr val="FF0000"/>
                </a:solidFill>
              </a:rPr>
              <a:t>Presentation</a:t>
            </a:r>
            <a:endParaRPr lang="en-US" altLang="zh-CN" sz="3600" b="1" i="1">
              <a:solidFill>
                <a:srgbClr val="FF0000"/>
              </a:solidFill>
            </a:endParaRPr>
          </a:p>
        </p:txBody>
      </p:sp>
      <p:pic>
        <p:nvPicPr>
          <p:cNvPr id="13320" name="Picture 23" descr="66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1989138"/>
            <a:ext cx="7343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843213" y="5734050"/>
            <a:ext cx="4105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Good morning</a:t>
            </a:r>
            <a:endParaRPr lang="en-US" altLang="zh-CN" sz="4000" b="1"/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4067175" y="1193800"/>
            <a:ext cx="202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morning</a:t>
            </a:r>
            <a:endParaRPr lang="en-US" altLang="zh-CN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3" grpId="0"/>
      <p:bldP spid="48155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演示设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093DC"/>
      </a:accent1>
      <a:accent2>
        <a:srgbClr val="336699"/>
      </a:accent2>
      <a:accent3>
        <a:srgbClr val="FFFFFF"/>
      </a:accent3>
      <a:accent4>
        <a:srgbClr val="000000"/>
      </a:accent4>
      <a:accent5>
        <a:srgbClr val="B3C8EB"/>
      </a:accent5>
      <a:accent6>
        <a:srgbClr val="2D5C8A"/>
      </a:accent6>
      <a:hlink>
        <a:srgbClr val="00458A"/>
      </a:hlink>
      <a:folHlink>
        <a:srgbClr val="3399FF"/>
      </a:folHlink>
    </a:clrScheme>
    <a:fontScheme name="演示设计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2937</Words>
  <Application>WPS 演示</Application>
  <PresentationFormat>全屏显示(4:3)</PresentationFormat>
  <Paragraphs>211</Paragraphs>
  <Slides>23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MS UI Gothic</vt:lpstr>
      <vt:lpstr>Calibri</vt:lpstr>
      <vt:lpstr>Tahoma</vt:lpstr>
      <vt:lpstr>Arial</vt:lpstr>
      <vt:lpstr>微软雅黑</vt:lpstr>
      <vt:lpstr>Times New Roman</vt:lpstr>
      <vt:lpstr>Arial Unicode MS</vt:lpstr>
      <vt:lpstr>Arial Narrow</vt:lpstr>
      <vt:lpstr>Arial Black</vt:lpstr>
      <vt:lpstr>第一PPT模板网-WWW.1PPT.COM</vt:lpstr>
      <vt:lpstr>第一PPT模板网-WWW.1PPT.COM </vt:lpstr>
      <vt:lpstr>PowerPoint 演示文稿</vt:lpstr>
      <vt:lpstr>PowerPoint 演示文稿</vt:lpstr>
      <vt:lpstr>Let’s say.</vt:lpstr>
      <vt:lpstr>Review:</vt:lpstr>
      <vt:lpstr>1. Listen, point and say.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Review:询问别人身体状况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234</cp:revision>
  <dcterms:created xsi:type="dcterms:W3CDTF">2009-09-06T12:55:00Z</dcterms:created>
  <dcterms:modified xsi:type="dcterms:W3CDTF">2019-09-23T02:53:29Z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